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B56DE5-3DEE-47EB-86CC-2C475FBED98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ED066F-F6D8-4773-81E4-859C64DF6CC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Ischemic heart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648200"/>
            <a:ext cx="52578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 MANOJ RADHAKRISHNAN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 OF PATHOLOGY AND MICROBIOLOGY 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Connection between the emotional plane and physical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Importance of sharing emotions</a:t>
            </a:r>
          </a:p>
          <a:p>
            <a:r>
              <a:rPr lang="en-US" dirty="0" smtClean="0"/>
              <a:t>Life is a relationship</a:t>
            </a:r>
          </a:p>
          <a:p>
            <a:r>
              <a:rPr lang="en-US" dirty="0" smtClean="0"/>
              <a:t>“child is a symbol of a relationship” of love between man and woman!</a:t>
            </a:r>
          </a:p>
          <a:p>
            <a:r>
              <a:rPr lang="en-US" dirty="0" smtClean="0"/>
              <a:t>That is the ideal situation- healthy children are born that way </a:t>
            </a:r>
          </a:p>
          <a:p>
            <a:r>
              <a:rPr lang="en-US" dirty="0" smtClean="0"/>
              <a:t>Sex should happen , not mechanically or  for momentary pleasure  alone</a:t>
            </a:r>
          </a:p>
          <a:p>
            <a:r>
              <a:rPr lang="en-US" b="1" dirty="0" smtClean="0"/>
              <a:t>How to keep our emotional plane healthy</a:t>
            </a:r>
          </a:p>
          <a:p>
            <a:r>
              <a:rPr lang="en-US" dirty="0" smtClean="0"/>
              <a:t>Too much stress is given in our society for achievement,(competition, high standards of success )</a:t>
            </a:r>
          </a:p>
          <a:p>
            <a:r>
              <a:rPr lang="en-US" dirty="0" smtClean="0"/>
              <a:t>Cruel behavior is condoned</a:t>
            </a:r>
          </a:p>
          <a:p>
            <a:r>
              <a:rPr lang="en-US" dirty="0" smtClean="0"/>
              <a:t>Children grow up in an atmosphere of hurt , by open abuse or neglect</a:t>
            </a:r>
          </a:p>
          <a:p>
            <a:r>
              <a:rPr lang="en-US" dirty="0" smtClean="0"/>
              <a:t>“ Love that is not expressed , is of no use” </a:t>
            </a:r>
          </a:p>
          <a:p>
            <a:r>
              <a:rPr lang="en-US" i="1" dirty="0" smtClean="0"/>
              <a:t>We should not cheat our friends or partners or break their trust</a:t>
            </a:r>
          </a:p>
          <a:p>
            <a:r>
              <a:rPr lang="en-US" i="1" dirty="0" smtClean="0"/>
              <a:t>Children should have a first hand experience of Love</a:t>
            </a:r>
          </a:p>
          <a:p>
            <a:r>
              <a:rPr lang="en-US" i="1" dirty="0" smtClean="0"/>
              <a:t>LOVE SHOULD BE UNCONDITIONAL</a:t>
            </a:r>
          </a:p>
          <a:p>
            <a:r>
              <a:rPr lang="en-US" i="1" dirty="0" smtClean="0"/>
              <a:t>Children should not be expected to always come first be the best most good looking, most rich, clever etc</a:t>
            </a:r>
          </a:p>
          <a:p>
            <a:pPr>
              <a:buNone/>
            </a:pP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&amp; me , </a:t>
            </a:r>
            <a:r>
              <a:rPr lang="en-US" dirty="0" err="1" smtClean="0"/>
              <a:t>Neeyum</a:t>
            </a:r>
            <a:r>
              <a:rPr lang="en-US" dirty="0" smtClean="0"/>
              <a:t> </a:t>
            </a:r>
            <a:r>
              <a:rPr lang="en-US" dirty="0" err="1" smtClean="0"/>
              <a:t>njanum</a:t>
            </a:r>
            <a:r>
              <a:rPr lang="en-US" dirty="0" smtClean="0"/>
              <a:t>, </a:t>
            </a:r>
            <a:r>
              <a:rPr lang="en-US" dirty="0" err="1" smtClean="0"/>
              <a:t>neeyum</a:t>
            </a:r>
            <a:r>
              <a:rPr lang="en-US" dirty="0" smtClean="0"/>
              <a:t> </a:t>
            </a:r>
            <a:r>
              <a:rPr lang="en-US" dirty="0" err="1" smtClean="0"/>
              <a:t>naanum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Ignatia – does not share , feels if I show my inner feelings I will be ridiculed.</a:t>
            </a:r>
          </a:p>
          <a:p>
            <a:r>
              <a:rPr lang="en-US" dirty="0" smtClean="0"/>
              <a:t>Causticum – feel if  I Share my sad feelings  I will burden others</a:t>
            </a:r>
          </a:p>
          <a:p>
            <a:r>
              <a:rPr lang="en-US" dirty="0" smtClean="0"/>
              <a:t>Aurum, </a:t>
            </a:r>
            <a:r>
              <a:rPr lang="en-US" dirty="0" err="1" smtClean="0"/>
              <a:t>Platina</a:t>
            </a:r>
            <a:r>
              <a:rPr lang="en-US" dirty="0" smtClean="0"/>
              <a:t>, Palladium, </a:t>
            </a:r>
            <a:r>
              <a:rPr lang="en-US" dirty="0" err="1" smtClean="0"/>
              <a:t>sulphur</a:t>
            </a:r>
            <a:r>
              <a:rPr lang="en-US" dirty="0" smtClean="0"/>
              <a:t>  – deep pathology  manifests as extreme egotism </a:t>
            </a:r>
          </a:p>
          <a:p>
            <a:r>
              <a:rPr lang="en-US" dirty="0" smtClean="0"/>
              <a:t>Nux vomica – achievement orientation, wants to be Number ONE! So feelings are ignored</a:t>
            </a:r>
          </a:p>
          <a:p>
            <a:r>
              <a:rPr lang="en-US" dirty="0" smtClean="0"/>
              <a:t>Arsenicum- extreme selfishness , “ always thinks “ what about me? Who will look after me?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C:\Users\Windows\Desktop\you &amp; m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4251960" cy="3720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Windows\Desktop\i-THOU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2" y="697230"/>
            <a:ext cx="2856357" cy="6160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test are helpful in the diagnosis of myocardial Infarcts?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Diagnostic ECG changes are found in 50 – 60 % of cases during the first two days of onset of infarction</a:t>
            </a:r>
          </a:p>
          <a:p>
            <a:r>
              <a:rPr lang="en-US" dirty="0" smtClean="0"/>
              <a:t>Lab findings in serum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Troponin</a:t>
            </a:r>
            <a:r>
              <a:rPr lang="en-US" dirty="0" smtClean="0"/>
              <a:t> I or </a:t>
            </a:r>
            <a:r>
              <a:rPr lang="en-US" dirty="0" err="1" smtClean="0"/>
              <a:t>troponin</a:t>
            </a:r>
            <a:r>
              <a:rPr lang="en-US" dirty="0" smtClean="0"/>
              <a:t> T – 4 hrs ( most reliable test)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Myolobin</a:t>
            </a:r>
            <a:r>
              <a:rPr lang="en-US" dirty="0" smtClean="0"/>
              <a:t> – 2-4 hours ( very non-specific)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Creatine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r>
              <a:rPr lang="en-US" dirty="0" smtClean="0"/>
              <a:t> – 6 hours (MB </a:t>
            </a:r>
            <a:r>
              <a:rPr lang="en-US" dirty="0" err="1" smtClean="0"/>
              <a:t>isozyme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Aspartate</a:t>
            </a:r>
            <a:r>
              <a:rPr lang="en-US" dirty="0" smtClean="0"/>
              <a:t> amino </a:t>
            </a:r>
            <a:r>
              <a:rPr lang="en-US" dirty="0" err="1" smtClean="0"/>
              <a:t>transferase</a:t>
            </a:r>
            <a:r>
              <a:rPr lang="en-US" dirty="0" smtClean="0"/>
              <a:t> – 12 hours (</a:t>
            </a:r>
            <a:r>
              <a:rPr lang="en-US" dirty="0" err="1" smtClean="0"/>
              <a:t>nonspecifc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LDH ( Any cell injury may cause it)</a:t>
            </a:r>
          </a:p>
          <a:p>
            <a:r>
              <a:rPr lang="en-US" dirty="0" smtClean="0"/>
              <a:t>Echocardiography- to detect any </a:t>
            </a:r>
            <a:r>
              <a:rPr lang="en-US" dirty="0" err="1" smtClean="0"/>
              <a:t>abnormall</a:t>
            </a:r>
            <a:r>
              <a:rPr lang="en-US" dirty="0" smtClean="0"/>
              <a:t> functioning part </a:t>
            </a:r>
            <a:r>
              <a:rPr lang="en-US" smtClean="0"/>
              <a:t>of the heart.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Ischemic heart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IHD or ischemic heart disease accounts for about 50 % of heart disease</a:t>
            </a:r>
          </a:p>
          <a:p>
            <a:r>
              <a:rPr lang="en-US" dirty="0" smtClean="0"/>
              <a:t>Main clinical forms of IHD( due to atherosclerosis of coronary vessels)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Angina pectoris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Chronic heart failure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Myocardial infarction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Sudden death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IHD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Factors that cannot  be modified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Age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Male sex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Familial predisposition</a:t>
            </a:r>
          </a:p>
          <a:p>
            <a:r>
              <a:rPr lang="en-US" b="1" dirty="0" smtClean="0"/>
              <a:t>Can be modified or avoided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Hypertension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Smoking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Obesity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Diabetes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Sedentary lifestyle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Mnemonic for risk factors:</a:t>
            </a:r>
            <a:br>
              <a:rPr lang="en-US" dirty="0" smtClean="0"/>
            </a:br>
            <a:r>
              <a:rPr lang="en-US" dirty="0" smtClean="0"/>
              <a:t>  “</a:t>
            </a:r>
            <a:r>
              <a:rPr lang="en-US" i="1" dirty="0" smtClean="0"/>
              <a:t>has lipids”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</a:t>
            </a:r>
            <a:r>
              <a:rPr lang="en-US" dirty="0" smtClean="0"/>
              <a:t>ereditary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ge</a:t>
            </a:r>
          </a:p>
          <a:p>
            <a:r>
              <a:rPr lang="en-US" b="1" dirty="0" smtClean="0"/>
              <a:t>S</a:t>
            </a:r>
            <a:r>
              <a:rPr lang="en-US" dirty="0" smtClean="0"/>
              <a:t>ex(male)</a:t>
            </a:r>
          </a:p>
          <a:p>
            <a:r>
              <a:rPr lang="en-US" i="1" dirty="0" err="1" smtClean="0"/>
              <a:t>L</a:t>
            </a:r>
            <a:r>
              <a:rPr lang="en-US" dirty="0" err="1" smtClean="0"/>
              <a:t>ipidemia</a:t>
            </a:r>
            <a:endParaRPr lang="en-US" dirty="0" smtClean="0"/>
          </a:p>
          <a:p>
            <a:r>
              <a:rPr lang="en-US" i="1" dirty="0" smtClean="0"/>
              <a:t>I</a:t>
            </a:r>
            <a:r>
              <a:rPr lang="en-US" dirty="0" smtClean="0"/>
              <a:t>ncreased weight(obesity)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ressure(arterial)</a:t>
            </a:r>
          </a:p>
          <a:p>
            <a:r>
              <a:rPr lang="en-US" i="1" dirty="0" smtClean="0"/>
              <a:t>I</a:t>
            </a:r>
            <a:r>
              <a:rPr lang="en-US" dirty="0" smtClean="0"/>
              <a:t>nactivity (sedentary lifestyle)</a:t>
            </a:r>
          </a:p>
          <a:p>
            <a:r>
              <a:rPr lang="en-US" i="1" dirty="0" smtClean="0"/>
              <a:t>D</a:t>
            </a:r>
            <a:r>
              <a:rPr lang="en-US" dirty="0" smtClean="0"/>
              <a:t>iabetes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moking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Angina Pectoris, is a sign of relative myocardial ischemia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Episodic pain or discomfort in the </a:t>
            </a:r>
            <a:r>
              <a:rPr lang="en-US" dirty="0" err="1" smtClean="0"/>
              <a:t>substernal</a:t>
            </a:r>
            <a:r>
              <a:rPr lang="en-US" dirty="0" smtClean="0"/>
              <a:t> area of chest  precipitated by exercise or excitement and relieved by rest</a:t>
            </a:r>
          </a:p>
          <a:p>
            <a:r>
              <a:rPr lang="en-US" dirty="0" smtClean="0"/>
              <a:t>It is related to ischemia caused by atherosclerotic narrowing of coronary </a:t>
            </a:r>
            <a:r>
              <a:rPr lang="en-US" dirty="0" err="1" smtClean="0"/>
              <a:t>arteries,caused</a:t>
            </a:r>
            <a:r>
              <a:rPr lang="en-US" dirty="0" smtClean="0"/>
              <a:t> by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Atherosclerotic narrowing of coronary arteries(90% of all cases)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Vasospasm of coronary arteries(5%)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Small blood vessel disease of myocardium(</a:t>
            </a:r>
            <a:r>
              <a:rPr lang="en-US" dirty="0" err="1" smtClean="0"/>
              <a:t>e.g</a:t>
            </a:r>
            <a:r>
              <a:rPr lang="en-US" dirty="0" smtClean="0"/>
              <a:t> diabetes)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Aortic </a:t>
            </a:r>
            <a:r>
              <a:rPr lang="en-US" dirty="0" err="1" smtClean="0"/>
              <a:t>valvular</a:t>
            </a:r>
            <a:r>
              <a:rPr lang="en-US" dirty="0" smtClean="0"/>
              <a:t> disease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clinical forms of angina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Stable angina </a:t>
            </a:r>
            <a:r>
              <a:rPr lang="en-US" dirty="0" smtClean="0"/>
              <a:t>: most common form , is </a:t>
            </a:r>
            <a:r>
              <a:rPr lang="en-US" dirty="0" err="1" smtClean="0"/>
              <a:t>ppt</a:t>
            </a:r>
            <a:r>
              <a:rPr lang="en-US" dirty="0" smtClean="0"/>
              <a:t> by exercise or excitement due to atherosclerotic narrowing of coronary arteries</a:t>
            </a:r>
          </a:p>
          <a:p>
            <a:r>
              <a:rPr lang="en-US" b="1" dirty="0" smtClean="0"/>
              <a:t>Unstable or crescendo angina </a:t>
            </a:r>
            <a:r>
              <a:rPr lang="en-US" dirty="0" smtClean="0"/>
              <a:t>: also called pre-infarction angina  because it may progress to infarction </a:t>
            </a:r>
            <a:r>
              <a:rPr lang="en-US" dirty="0" err="1" smtClean="0"/>
              <a:t>charct</a:t>
            </a:r>
            <a:r>
              <a:rPr lang="en-US" dirty="0" smtClean="0"/>
              <a:t>. by </a:t>
            </a:r>
            <a:r>
              <a:rPr lang="en-US" i="1" u="sng" dirty="0" smtClean="0"/>
              <a:t>increasingly severe pain </a:t>
            </a:r>
            <a:r>
              <a:rPr lang="en-US" dirty="0" err="1" smtClean="0"/>
              <a:t>ppt</a:t>
            </a:r>
            <a:r>
              <a:rPr lang="en-US" dirty="0" smtClean="0"/>
              <a:t> by </a:t>
            </a:r>
            <a:r>
              <a:rPr lang="en-US" i="1" u="sng" dirty="0" smtClean="0"/>
              <a:t>increasingly less effort</a:t>
            </a:r>
            <a:r>
              <a:rPr lang="en-US" dirty="0" smtClean="0"/>
              <a:t>, caused by </a:t>
            </a:r>
            <a:r>
              <a:rPr lang="en-US" dirty="0" err="1" smtClean="0"/>
              <a:t>atheromas</a:t>
            </a:r>
            <a:r>
              <a:rPr lang="en-US" dirty="0" smtClean="0"/>
              <a:t> prone to rupture , rupture  leads to thrombosis which worsens the ischemia.</a:t>
            </a:r>
          </a:p>
          <a:p>
            <a:r>
              <a:rPr lang="en-US" b="1" dirty="0" err="1" smtClean="0"/>
              <a:t>Prinzmetal</a:t>
            </a:r>
            <a:r>
              <a:rPr lang="en-US" b="1" dirty="0" smtClean="0"/>
              <a:t> angina </a:t>
            </a:r>
            <a:r>
              <a:rPr lang="en-US" dirty="0" smtClean="0"/>
              <a:t>: occurs </a:t>
            </a:r>
            <a:r>
              <a:rPr lang="en-US" i="1" u="sng" dirty="0" smtClean="0"/>
              <a:t>at rest </a:t>
            </a:r>
            <a:r>
              <a:rPr lang="en-US" dirty="0" smtClean="0"/>
              <a:t>and is related to </a:t>
            </a:r>
            <a:r>
              <a:rPr lang="en-US" i="1" u="sng" dirty="0" smtClean="0"/>
              <a:t>spasm of  coronary arteries. </a:t>
            </a:r>
            <a:r>
              <a:rPr lang="en-US" dirty="0" smtClean="0"/>
              <a:t>Responds well to vasodilator </a:t>
            </a:r>
            <a:r>
              <a:rPr lang="en-US" dirty="0" err="1" smtClean="0"/>
              <a:t>therapy.during</a:t>
            </a:r>
            <a:r>
              <a:rPr lang="en-US" dirty="0" smtClean="0"/>
              <a:t> attack ECG shows transient elevation of S-T segment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Definition- Myocardial Infarction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“Anoxic necrosis of the myocardial cells caused by ischemia. Two types of Infarcts are recognized</a:t>
            </a:r>
          </a:p>
          <a:p>
            <a:r>
              <a:rPr lang="en-US" b="1" dirty="0" err="1" smtClean="0"/>
              <a:t>Transmural</a:t>
            </a:r>
            <a:r>
              <a:rPr lang="en-US" b="1" dirty="0" smtClean="0"/>
              <a:t> Infarcts </a:t>
            </a:r>
            <a:r>
              <a:rPr lang="en-US" dirty="0" smtClean="0"/>
              <a:t>: (Q-wave infarcts)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found in specific  anatomical areas corresponding to the occluded artery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Involves entire thickness of ventricular wall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90% caused by occlusive thrombi forming in atherosclerotic  coronary arteries</a:t>
            </a:r>
          </a:p>
          <a:p>
            <a:r>
              <a:rPr lang="en-US" b="1" dirty="0" err="1" smtClean="0"/>
              <a:t>Subendocardial</a:t>
            </a:r>
            <a:r>
              <a:rPr lang="en-US" b="1" dirty="0" smtClean="0"/>
              <a:t> infarct(circumferential</a:t>
            </a:r>
            <a:r>
              <a:rPr lang="en-US" dirty="0" smtClean="0"/>
              <a:t>)(No- Q wave infarct)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Left &amp; right ventricle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Caused by </a:t>
            </a:r>
            <a:r>
              <a:rPr lang="en-US" dirty="0" err="1" smtClean="0"/>
              <a:t>hypoperfusion</a:t>
            </a:r>
            <a:r>
              <a:rPr lang="en-US" dirty="0" smtClean="0"/>
              <a:t> of </a:t>
            </a:r>
            <a:r>
              <a:rPr lang="en-US" dirty="0" err="1" smtClean="0"/>
              <a:t>endocardium</a:t>
            </a:r>
            <a:r>
              <a:rPr lang="en-US" dirty="0" smtClean="0"/>
              <a:t> and not  coronary occlusion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Typically seen in </a:t>
            </a:r>
            <a:r>
              <a:rPr lang="en-US" dirty="0" err="1" smtClean="0"/>
              <a:t>Hypotensive</a:t>
            </a:r>
            <a:r>
              <a:rPr lang="en-US" dirty="0" smtClean="0"/>
              <a:t> shock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Anatomical distribution  of myocardial infarcts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involve left Ventricle</a:t>
            </a:r>
          </a:p>
          <a:p>
            <a:r>
              <a:rPr lang="en-US" dirty="0" smtClean="0"/>
              <a:t>Left coronary artery is more often occluded than the right coronary </a:t>
            </a:r>
          </a:p>
          <a:p>
            <a:r>
              <a:rPr lang="en-US" u="sng" dirty="0" smtClean="0"/>
              <a:t>Anatomical distribution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Left anterior descending artery </a:t>
            </a:r>
            <a:r>
              <a:rPr lang="en-US" dirty="0" smtClean="0"/>
              <a:t>:anterior part of left ventricle &amp; anterior part of </a:t>
            </a:r>
            <a:r>
              <a:rPr lang="en-US" dirty="0" err="1" smtClean="0"/>
              <a:t>Interventricular</a:t>
            </a:r>
            <a:r>
              <a:rPr lang="en-US" dirty="0" smtClean="0"/>
              <a:t> septum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Left circumflex artery </a:t>
            </a:r>
            <a:r>
              <a:rPr lang="en-US" dirty="0" smtClean="0"/>
              <a:t>: lateral wall of the left ventricle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Rt. Coronary artery </a:t>
            </a:r>
            <a:r>
              <a:rPr lang="en-US" dirty="0" smtClean="0"/>
              <a:t>: </a:t>
            </a:r>
            <a:r>
              <a:rPr lang="en-US" dirty="0" err="1" smtClean="0"/>
              <a:t>Rt</a:t>
            </a:r>
            <a:r>
              <a:rPr lang="en-US" dirty="0" smtClean="0"/>
              <a:t> ventricle , post part of LV Post part of I-V septum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symptoms of Myocardial infarct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Substernal</a:t>
            </a:r>
            <a:r>
              <a:rPr lang="en-US" dirty="0" smtClean="0"/>
              <a:t> pain persisting  for more than 30 minutes and not relieved by </a:t>
            </a:r>
            <a:r>
              <a:rPr lang="en-US" dirty="0" err="1" smtClean="0"/>
              <a:t>nitroglcerine</a:t>
            </a:r>
            <a:endParaRPr lang="en-US" dirty="0" smtClean="0"/>
          </a:p>
          <a:p>
            <a:r>
              <a:rPr lang="en-US" dirty="0" smtClean="0"/>
              <a:t>Pain may occur at rest or often </a:t>
            </a:r>
            <a:r>
              <a:rPr lang="en-US" dirty="0" err="1" smtClean="0"/>
              <a:t>ppt</a:t>
            </a:r>
            <a:r>
              <a:rPr lang="en-US" dirty="0" smtClean="0"/>
              <a:t> by work or exercise , more often in morning</a:t>
            </a:r>
          </a:p>
          <a:p>
            <a:r>
              <a:rPr lang="en-US" dirty="0" smtClean="0"/>
              <a:t>Severe distress  marked by nausea, sweating and vomiting </a:t>
            </a:r>
          </a:p>
          <a:p>
            <a:r>
              <a:rPr lang="en-US" dirty="0" smtClean="0"/>
              <a:t>Dyspnoea( shortness of breath)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798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Constantia</vt:lpstr>
      <vt:lpstr>Courier New</vt:lpstr>
      <vt:lpstr>Times New Roman</vt:lpstr>
      <vt:lpstr>Wingdings</vt:lpstr>
      <vt:lpstr>Wingdings 2</vt:lpstr>
      <vt:lpstr>Flow</vt:lpstr>
      <vt:lpstr>Ischemic heart disease</vt:lpstr>
      <vt:lpstr>Introduction to Ischemic heart disease</vt:lpstr>
      <vt:lpstr>Risk factors for IHD</vt:lpstr>
      <vt:lpstr>Mnemonic for risk factors:   “has lipids”</vt:lpstr>
      <vt:lpstr>Angina Pectoris, is a sign of relative myocardial ischemia</vt:lpstr>
      <vt:lpstr>Common clinical forms of angina</vt:lpstr>
      <vt:lpstr>Definition- Myocardial Infarction</vt:lpstr>
      <vt:lpstr>Anatomical distribution  of myocardial infarcts</vt:lpstr>
      <vt:lpstr>Common symptoms of Myocardial infarct</vt:lpstr>
      <vt:lpstr>Connection between the emotional plane and physical heart</vt:lpstr>
      <vt:lpstr>You &amp; me , Neeyum njanum, neeyum naanum.</vt:lpstr>
      <vt:lpstr>PowerPoint Presentation</vt:lpstr>
      <vt:lpstr>Which test are helpful in the diagnosis of myocardial Infarcts?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Ischemic heart disease</dc:title>
  <dc:creator>Windows</dc:creator>
  <cp:lastModifiedBy>Lib Lab One</cp:lastModifiedBy>
  <cp:revision>19</cp:revision>
  <dcterms:created xsi:type="dcterms:W3CDTF">2020-09-04T05:38:02Z</dcterms:created>
  <dcterms:modified xsi:type="dcterms:W3CDTF">2021-11-08T09:09:01Z</dcterms:modified>
</cp:coreProperties>
</file>